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2" r:id="rId7"/>
    <p:sldId id="263" r:id="rId8"/>
    <p:sldId id="264" r:id="rId9"/>
    <p:sldId id="266" r:id="rId10"/>
    <p:sldId id="267" r:id="rId11"/>
    <p:sldId id="268" r:id="rId12"/>
    <p:sldId id="26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354" y="96"/>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CF91FC-B4FB-4D76-911D-D3A3F770764D}" type="datetimeFigureOut">
              <a:rPr lang="en-US" smtClean="0"/>
              <a:t>9/7/2025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004977-7298-4952-BFFE-B3B88CE67100}" type="slidenum">
              <a:rPr lang="en-US" smtClean="0"/>
              <a:t>‹#›</a:t>
            </a:fld>
            <a:endParaRPr lang="en-US"/>
          </a:p>
        </p:txBody>
      </p:sp>
    </p:spTree>
    <p:extLst>
      <p:ext uri="{BB962C8B-B14F-4D97-AF65-F5344CB8AC3E}">
        <p14:creationId xmlns:p14="http://schemas.microsoft.com/office/powerpoint/2010/main" val="1158743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004977-7298-4952-BFFE-B3B88CE67100}" type="slidenum">
              <a:rPr lang="en-US" smtClean="0"/>
              <a:t>3</a:t>
            </a:fld>
            <a:endParaRPr lang="en-US"/>
          </a:p>
        </p:txBody>
      </p:sp>
    </p:spTree>
    <p:extLst>
      <p:ext uri="{BB962C8B-B14F-4D97-AF65-F5344CB8AC3E}">
        <p14:creationId xmlns:p14="http://schemas.microsoft.com/office/powerpoint/2010/main" val="4291549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2657670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19334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0E71E3-3E25-46B2-984D-DEDA47711DEB}"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27040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1023985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0E71E3-3E25-46B2-984D-DEDA47711DEB}"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3119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3945687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918466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108169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3575159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169C72-EDFA-4B64-BA1C-D655B13BEF17}" type="datetimeFigureOut">
              <a:rPr lang="en-US" smtClean="0"/>
              <a:t>9/7/2025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3729741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257687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169C72-EDFA-4B64-BA1C-D655B13BEF17}" type="datetimeFigureOut">
              <a:rPr lang="en-US" smtClean="0"/>
              <a:t>9/7/2025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2543495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169C72-EDFA-4B64-BA1C-D655B13BEF17}" type="datetimeFigureOut">
              <a:rPr lang="en-US" smtClean="0"/>
              <a:t>9/7/2025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1091110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69C72-EDFA-4B64-BA1C-D655B13BEF17}" type="datetimeFigureOut">
              <a:rPr lang="en-US" smtClean="0"/>
              <a:t>9/7/2025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1186708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237817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8169C72-EDFA-4B64-BA1C-D655B13BEF17}" type="datetimeFigureOut">
              <a:rPr lang="en-US" smtClean="0"/>
              <a:t>9/7/2025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B0E71E3-3E25-46B2-984D-DEDA47711DEB}" type="slidenum">
              <a:rPr lang="en-US" smtClean="0"/>
              <a:t>‹#›</a:t>
            </a:fld>
            <a:endParaRPr lang="en-US"/>
          </a:p>
        </p:txBody>
      </p:sp>
    </p:spTree>
    <p:extLst>
      <p:ext uri="{BB962C8B-B14F-4D97-AF65-F5344CB8AC3E}">
        <p14:creationId xmlns:p14="http://schemas.microsoft.com/office/powerpoint/2010/main" val="601246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8169C72-EDFA-4B64-BA1C-D655B13BEF17}" type="datetimeFigureOut">
              <a:rPr lang="en-US" smtClean="0"/>
              <a:t>9/7/2025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B0E71E3-3E25-46B2-984D-DEDA47711DEB}" type="slidenum">
              <a:rPr lang="en-US" smtClean="0"/>
              <a:t>‹#›</a:t>
            </a:fld>
            <a:endParaRPr lang="en-US"/>
          </a:p>
        </p:txBody>
      </p:sp>
    </p:spTree>
    <p:extLst>
      <p:ext uri="{BB962C8B-B14F-4D97-AF65-F5344CB8AC3E}">
        <p14:creationId xmlns:p14="http://schemas.microsoft.com/office/powerpoint/2010/main" val="2723627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4BEE8B-444F-4FF6-A785-6B1B255ED953}"/>
              </a:ext>
            </a:extLst>
          </p:cNvPr>
          <p:cNvPicPr>
            <a:picLocks noChangeAspect="1"/>
          </p:cNvPicPr>
          <p:nvPr/>
        </p:nvPicPr>
        <p:blipFill>
          <a:blip r:embed="rId2"/>
          <a:stretch>
            <a:fillRect/>
          </a:stretch>
        </p:blipFill>
        <p:spPr>
          <a:xfrm>
            <a:off x="1" y="6311"/>
            <a:ext cx="12192000" cy="6850095"/>
          </a:xfrm>
          <a:prstGeom prst="rect">
            <a:avLst/>
          </a:prstGeom>
        </p:spPr>
      </p:pic>
    </p:spTree>
    <p:extLst>
      <p:ext uri="{BB962C8B-B14F-4D97-AF65-F5344CB8AC3E}">
        <p14:creationId xmlns:p14="http://schemas.microsoft.com/office/powerpoint/2010/main" val="16230722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89594"/>
            <a:ext cx="8911687" cy="1280890"/>
          </a:xfrm>
        </p:spPr>
        <p:txBody>
          <a:bodyPr>
            <a:normAutofit/>
          </a:bodyPr>
          <a:lstStyle/>
          <a:p>
            <a:r>
              <a:rPr lang="en-US" sz="2400" b="1" dirty="0">
                <a:solidFill>
                  <a:srgbClr val="C00000"/>
                </a:solidFill>
              </a:rPr>
              <a:t>Child (2 Months – 5 Years) Referral Indicators</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Lethargy, unconsciousness, convulsions</a:t>
            </a:r>
          </a:p>
          <a:p>
            <a:pPr lvl="0">
              <a:lnSpc>
                <a:spcPct val="200000"/>
              </a:lnSpc>
            </a:pPr>
            <a:r>
              <a:rPr lang="en-US" dirty="0"/>
              <a:t>Severe dehydration or diarrhea</a:t>
            </a:r>
          </a:p>
          <a:p>
            <a:pPr lvl="0">
              <a:lnSpc>
                <a:spcPct val="200000"/>
              </a:lnSpc>
            </a:pPr>
            <a:r>
              <a:rPr lang="en-US" dirty="0"/>
              <a:t>Febrile disease with danger signs</a:t>
            </a:r>
          </a:p>
          <a:p>
            <a:pPr lvl="0">
              <a:lnSpc>
                <a:spcPct val="200000"/>
              </a:lnSpc>
            </a:pPr>
            <a:r>
              <a:rPr lang="en-US" dirty="0"/>
              <a:t>Severe measles, dengue, mastoiditis</a:t>
            </a:r>
          </a:p>
          <a:p>
            <a:pPr lvl="0">
              <a:lnSpc>
                <a:spcPct val="200000"/>
              </a:lnSpc>
            </a:pPr>
            <a:r>
              <a:rPr lang="en-US" dirty="0"/>
              <a:t>Severe malnutrition (MUAC &lt;115mm, edema)</a:t>
            </a:r>
          </a:p>
          <a:p>
            <a:endParaRPr lang="en-US" dirty="0"/>
          </a:p>
        </p:txBody>
      </p:sp>
    </p:spTree>
    <p:extLst>
      <p:ext uri="{BB962C8B-B14F-4D97-AF65-F5344CB8AC3E}">
        <p14:creationId xmlns:p14="http://schemas.microsoft.com/office/powerpoint/2010/main" val="3845681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05373"/>
            <a:ext cx="8911687" cy="1280890"/>
          </a:xfrm>
        </p:spPr>
        <p:txBody>
          <a:bodyPr>
            <a:normAutofit/>
          </a:bodyPr>
          <a:lstStyle/>
          <a:p>
            <a:r>
              <a:rPr lang="en-US" sz="2400" b="1" dirty="0">
                <a:solidFill>
                  <a:srgbClr val="C00000"/>
                </a:solidFill>
              </a:rPr>
              <a:t>Referral Process &amp; Coordination</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Refer </a:t>
            </a:r>
            <a:r>
              <a:rPr lang="en-US" i="1" dirty="0"/>
              <a:t>immediately</a:t>
            </a:r>
            <a:r>
              <a:rPr lang="en-US" dirty="0"/>
              <a:t> when danger signs are identified</a:t>
            </a:r>
          </a:p>
          <a:p>
            <a:pPr lvl="0">
              <a:lnSpc>
                <a:spcPct val="200000"/>
              </a:lnSpc>
            </a:pPr>
            <a:r>
              <a:rPr lang="en-US" dirty="0"/>
              <a:t>Communicate clearly with families and hospitals</a:t>
            </a:r>
          </a:p>
          <a:p>
            <a:pPr lvl="0">
              <a:lnSpc>
                <a:spcPct val="200000"/>
              </a:lnSpc>
            </a:pPr>
            <a:r>
              <a:rPr lang="en-US" dirty="0"/>
              <a:t>Ensure safe and timely transport</a:t>
            </a:r>
          </a:p>
          <a:p>
            <a:pPr lvl="0">
              <a:lnSpc>
                <a:spcPct val="200000"/>
              </a:lnSpc>
            </a:pPr>
            <a:r>
              <a:rPr lang="en-US" dirty="0"/>
              <a:t>Keep records and track outcomes</a:t>
            </a:r>
          </a:p>
          <a:p>
            <a:pPr>
              <a:lnSpc>
                <a:spcPct val="200000"/>
              </a:lnSpc>
            </a:pPr>
            <a:endParaRPr lang="en-US" dirty="0"/>
          </a:p>
        </p:txBody>
      </p:sp>
    </p:spTree>
    <p:extLst>
      <p:ext uri="{BB962C8B-B14F-4D97-AF65-F5344CB8AC3E}">
        <p14:creationId xmlns:p14="http://schemas.microsoft.com/office/powerpoint/2010/main" val="1919056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29436"/>
            <a:ext cx="8911687" cy="1280890"/>
          </a:xfrm>
        </p:spPr>
        <p:txBody>
          <a:bodyPr>
            <a:normAutofit/>
          </a:bodyPr>
          <a:lstStyle/>
          <a:p>
            <a:r>
              <a:rPr lang="en-US" sz="2400" b="1" dirty="0">
                <a:solidFill>
                  <a:srgbClr val="C00000"/>
                </a:solidFill>
              </a:rPr>
              <a:t>Monitoring &amp; Follow-up</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Continuous care = prevention of complications</a:t>
            </a:r>
          </a:p>
          <a:p>
            <a:pPr lvl="0">
              <a:lnSpc>
                <a:spcPct val="200000"/>
              </a:lnSpc>
            </a:pPr>
            <a:r>
              <a:rPr lang="en-US" dirty="0"/>
              <a:t>Antenatal checkups and postnatal visits</a:t>
            </a:r>
          </a:p>
          <a:p>
            <a:pPr lvl="0">
              <a:lnSpc>
                <a:spcPct val="200000"/>
              </a:lnSpc>
            </a:pPr>
            <a:r>
              <a:rPr lang="en-US" dirty="0"/>
              <a:t>Growth monitoring for children under 5</a:t>
            </a:r>
          </a:p>
          <a:p>
            <a:pPr lvl="0">
              <a:lnSpc>
                <a:spcPct val="200000"/>
              </a:lnSpc>
            </a:pPr>
            <a:r>
              <a:rPr lang="en-US" dirty="0"/>
              <a:t>Early intervention prevents long-term harm</a:t>
            </a:r>
          </a:p>
        </p:txBody>
      </p:sp>
    </p:spTree>
    <p:extLst>
      <p:ext uri="{BB962C8B-B14F-4D97-AF65-F5344CB8AC3E}">
        <p14:creationId xmlns:p14="http://schemas.microsoft.com/office/powerpoint/2010/main" val="2356527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7230-A896-4A52-8121-FDD16FDB4CD7}"/>
              </a:ext>
            </a:extLst>
          </p:cNvPr>
          <p:cNvSpPr>
            <a:spLocks noGrp="1"/>
          </p:cNvSpPr>
          <p:nvPr>
            <p:ph type="title"/>
          </p:nvPr>
        </p:nvSpPr>
        <p:spPr/>
        <p:txBody>
          <a:bodyPr>
            <a:normAutofit fontScale="90000"/>
          </a:bodyPr>
          <a:lstStyle/>
          <a:p>
            <a:pPr algn="ctr"/>
            <a:r>
              <a:rPr lang="en-US" b="1" dirty="0">
                <a:solidFill>
                  <a:srgbClr val="C00000"/>
                </a:solidFill>
              </a:rPr>
              <a:t>Training on RMNCH Referral Guidelines</a:t>
            </a:r>
            <a:br>
              <a:rPr lang="en-US" dirty="0">
                <a:solidFill>
                  <a:srgbClr val="C00000"/>
                </a:solidFill>
              </a:rPr>
            </a:br>
            <a:r>
              <a:rPr lang="en-US" i="1" dirty="0">
                <a:solidFill>
                  <a:srgbClr val="C00000"/>
                </a:solidFill>
              </a:rPr>
              <a:t>Khyber Pakhtunkhwa Department of Health</a:t>
            </a:r>
            <a:endParaRPr lang="en-US" dirty="0">
              <a:solidFill>
                <a:srgbClr val="C00000"/>
              </a:solidFill>
            </a:endParaRPr>
          </a:p>
        </p:txBody>
      </p:sp>
      <p:sp>
        <p:nvSpPr>
          <p:cNvPr id="3" name="Content Placeholder 2">
            <a:extLst>
              <a:ext uri="{FF2B5EF4-FFF2-40B4-BE49-F238E27FC236}">
                <a16:creationId xmlns:a16="http://schemas.microsoft.com/office/drawing/2014/main" id="{A986AE43-D0CD-485D-8E14-47E4850D0D12}"/>
              </a:ext>
            </a:extLst>
          </p:cNvPr>
          <p:cNvSpPr>
            <a:spLocks noGrp="1"/>
          </p:cNvSpPr>
          <p:nvPr>
            <p:ph idx="1"/>
          </p:nvPr>
        </p:nvSpPr>
        <p:spPr>
          <a:xfrm>
            <a:off x="3741821" y="2683043"/>
            <a:ext cx="5799221" cy="1395662"/>
          </a:xfrm>
        </p:spPr>
        <p:txBody>
          <a:bodyPr>
            <a:normAutofit fontScale="77500" lnSpcReduction="20000"/>
          </a:bodyPr>
          <a:lstStyle/>
          <a:p>
            <a:pPr>
              <a:lnSpc>
                <a:spcPct val="150000"/>
              </a:lnSpc>
            </a:pPr>
            <a:r>
              <a:rPr lang="en-US" sz="2000" b="1" dirty="0"/>
              <a:t>Recognizing Maternal and Child Danger Signs for Immediate Referral</a:t>
            </a:r>
            <a:br>
              <a:rPr lang="en-US" sz="2000" dirty="0"/>
            </a:br>
            <a:r>
              <a:rPr lang="en-US" sz="2000" i="1" dirty="0"/>
              <a:t>Empowering Primary Healthcare Workers in Khyber Pakhtunkhwa</a:t>
            </a:r>
            <a:endParaRPr lang="en-US" sz="2000" dirty="0"/>
          </a:p>
        </p:txBody>
      </p:sp>
    </p:spTree>
    <p:extLst>
      <p:ext uri="{BB962C8B-B14F-4D97-AF65-F5344CB8AC3E}">
        <p14:creationId xmlns:p14="http://schemas.microsoft.com/office/powerpoint/2010/main" val="2520741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5275968" y="166910"/>
            <a:ext cx="2749096" cy="603111"/>
          </a:xfrm>
        </p:spPr>
        <p:txBody>
          <a:bodyPr>
            <a:noAutofit/>
          </a:bodyPr>
          <a:lstStyle/>
          <a:p>
            <a:r>
              <a:rPr lang="en-US" sz="2400" b="1" dirty="0">
                <a:solidFill>
                  <a:srgbClr val="C00000"/>
                </a:solidFill>
              </a:rPr>
              <a:t>Group Work</a:t>
            </a:r>
            <a:br>
              <a:rPr lang="en-US" sz="2400" dirty="0">
                <a:solidFill>
                  <a:srgbClr val="C00000"/>
                </a:solidFill>
              </a:rPr>
            </a:b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a:xfrm>
            <a:off x="1876926" y="890337"/>
            <a:ext cx="9627686" cy="5800753"/>
          </a:xfrm>
        </p:spPr>
        <p:txBody>
          <a:bodyPr>
            <a:normAutofit/>
          </a:bodyPr>
          <a:lstStyle/>
          <a:p>
            <a:pPr marL="0" indent="0">
              <a:lnSpc>
                <a:spcPct val="160000"/>
              </a:lnSpc>
              <a:buNone/>
            </a:pPr>
            <a:r>
              <a:rPr lang="en-US" b="1" dirty="0"/>
              <a:t>			🔍 Case Study: "Zahida's Labor Complications at BHU“</a:t>
            </a:r>
            <a:endParaRPr lang="en-US" dirty="0"/>
          </a:p>
          <a:p>
            <a:pPr algn="just">
              <a:lnSpc>
                <a:spcPct val="160000"/>
              </a:lnSpc>
            </a:pPr>
            <a:r>
              <a:rPr lang="en-US" b="1" dirty="0"/>
              <a:t>Background:</a:t>
            </a:r>
            <a:br>
              <a:rPr lang="en-US" dirty="0"/>
            </a:br>
            <a:r>
              <a:rPr lang="en-US" dirty="0"/>
              <a:t>Zahida Bibi, a 28-year-old woman in active labor, arrived at the Basic Health Unit (BHU) after experiencing labor pains that began 14 hours ago. She appears visibly exhausted and is complaining of severe lower abdominal pain, yet there has been minimal progress in labor. Upon examination, her blood pressure is elevated at 150/100 mmHg and the fetal heart rate is noted to be irregular, raising concerns about potential fetal distress. The BHU lacks essential diagnostic and emergency tools such as ultrasound or vacuum extraction equipment. The nearest facility equipped for emergency obstetric care is a Rural Health Centre (RHC) located 30 minutes away. Zahida’s husband is present at the BHU and is visibly concerned about her condition.</a:t>
            </a:r>
          </a:p>
          <a:p>
            <a:endParaRPr lang="en-US" dirty="0"/>
          </a:p>
        </p:txBody>
      </p:sp>
    </p:spTree>
    <p:extLst>
      <p:ext uri="{BB962C8B-B14F-4D97-AF65-F5344CB8AC3E}">
        <p14:creationId xmlns:p14="http://schemas.microsoft.com/office/powerpoint/2010/main" val="240954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92925" y="890338"/>
            <a:ext cx="8911687" cy="735458"/>
          </a:xfrm>
        </p:spPr>
        <p:txBody>
          <a:bodyPr>
            <a:normAutofit/>
          </a:bodyPr>
          <a:lstStyle/>
          <a:p>
            <a:r>
              <a:rPr lang="en-US" sz="2400" b="1" dirty="0">
                <a:solidFill>
                  <a:srgbClr val="C00000"/>
                </a:solidFill>
              </a:rPr>
              <a:t>Group Work Task</a:t>
            </a: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a:xfrm>
            <a:off x="2213811" y="1736557"/>
            <a:ext cx="9290801" cy="4231105"/>
          </a:xfrm>
        </p:spPr>
        <p:txBody>
          <a:bodyPr/>
          <a:lstStyle/>
          <a:p>
            <a:pPr>
              <a:lnSpc>
                <a:spcPct val="200000"/>
              </a:lnSpc>
            </a:pPr>
            <a:r>
              <a:rPr lang="en-US" b="1" dirty="0"/>
              <a:t>As the healthcare team at the BHU, decide the following:</a:t>
            </a:r>
            <a:endParaRPr lang="en-US" dirty="0"/>
          </a:p>
          <a:p>
            <a:pPr lvl="1">
              <a:lnSpc>
                <a:spcPct val="200000"/>
              </a:lnSpc>
            </a:pPr>
            <a:r>
              <a:rPr lang="en-US" dirty="0"/>
              <a:t>Should Zahida be referred to a higher facility? Why or why not?</a:t>
            </a:r>
          </a:p>
          <a:p>
            <a:pPr lvl="1">
              <a:lnSpc>
                <a:spcPct val="200000"/>
              </a:lnSpc>
            </a:pPr>
            <a:r>
              <a:rPr lang="en-US" dirty="0"/>
              <a:t>If yes, what are the immediate steps to take before referral?</a:t>
            </a:r>
          </a:p>
          <a:p>
            <a:pPr lvl="1">
              <a:lnSpc>
                <a:spcPct val="200000"/>
              </a:lnSpc>
            </a:pPr>
            <a:r>
              <a:rPr lang="en-US" dirty="0"/>
              <a:t>What information should be documented on the referral form?</a:t>
            </a:r>
          </a:p>
          <a:p>
            <a:pPr lvl="1">
              <a:lnSpc>
                <a:spcPct val="200000"/>
              </a:lnSpc>
            </a:pPr>
            <a:r>
              <a:rPr lang="en-US" dirty="0"/>
              <a:t>How would you communicate with the receiving facility and Zahida’s family?</a:t>
            </a:r>
          </a:p>
          <a:p>
            <a:pPr lvl="1">
              <a:lnSpc>
                <a:spcPct val="200000"/>
              </a:lnSpc>
            </a:pPr>
            <a:r>
              <a:rPr lang="en-US" dirty="0"/>
              <a:t>What feedback would you expect from the referral hospital afterward?</a:t>
            </a:r>
          </a:p>
          <a:p>
            <a:endParaRPr lang="en-US" dirty="0"/>
          </a:p>
        </p:txBody>
      </p:sp>
    </p:spTree>
    <p:extLst>
      <p:ext uri="{BB962C8B-B14F-4D97-AF65-F5344CB8AC3E}">
        <p14:creationId xmlns:p14="http://schemas.microsoft.com/office/powerpoint/2010/main" val="27068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92925" y="1093341"/>
            <a:ext cx="8911687" cy="1280890"/>
          </a:xfrm>
        </p:spPr>
        <p:txBody>
          <a:bodyPr>
            <a:normAutofit/>
          </a:bodyPr>
          <a:lstStyle/>
          <a:p>
            <a:r>
              <a:rPr lang="en-US" sz="2400" b="1" dirty="0">
                <a:solidFill>
                  <a:srgbClr val="C00000"/>
                </a:solidFill>
              </a:rPr>
              <a:t>Introduction</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Early detection saves lives</a:t>
            </a:r>
          </a:p>
          <a:p>
            <a:pPr lvl="0">
              <a:lnSpc>
                <a:spcPct val="200000"/>
              </a:lnSpc>
            </a:pPr>
            <a:r>
              <a:rPr lang="en-US" dirty="0"/>
              <a:t>Primary healthcare workers: first line of defense</a:t>
            </a:r>
          </a:p>
          <a:p>
            <a:pPr lvl="0">
              <a:lnSpc>
                <a:spcPct val="200000"/>
              </a:lnSpc>
            </a:pPr>
            <a:r>
              <a:rPr lang="en-US" dirty="0"/>
              <a:t>High maternal and neonatal mortality can be reduced with timely referrals</a:t>
            </a:r>
          </a:p>
          <a:p>
            <a:pPr lvl="0">
              <a:lnSpc>
                <a:spcPct val="200000"/>
              </a:lnSpc>
            </a:pPr>
            <a:r>
              <a:rPr lang="en-US" dirty="0"/>
              <a:t>Importance of monitoring during pregnancy, labor, postnatal period and early childhood</a:t>
            </a:r>
          </a:p>
          <a:p>
            <a:pPr>
              <a:lnSpc>
                <a:spcPct val="200000"/>
              </a:lnSpc>
            </a:pPr>
            <a:endParaRPr lang="en-US" dirty="0"/>
          </a:p>
        </p:txBody>
      </p:sp>
    </p:spTree>
    <p:extLst>
      <p:ext uri="{BB962C8B-B14F-4D97-AF65-F5344CB8AC3E}">
        <p14:creationId xmlns:p14="http://schemas.microsoft.com/office/powerpoint/2010/main" val="40504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05373"/>
            <a:ext cx="8911687" cy="1280890"/>
          </a:xfrm>
        </p:spPr>
        <p:txBody>
          <a:bodyPr>
            <a:normAutofit/>
          </a:bodyPr>
          <a:lstStyle/>
          <a:p>
            <a:r>
              <a:rPr lang="en-US" sz="2400" b="1" dirty="0">
                <a:solidFill>
                  <a:srgbClr val="C00000"/>
                </a:solidFill>
              </a:rPr>
              <a:t>Maternal Danger Signs – Early to Late Pregnancy</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a:lnSpc>
                <a:spcPct val="200000"/>
              </a:lnSpc>
            </a:pPr>
            <a:r>
              <a:rPr lang="en-US" b="1" dirty="0"/>
              <a:t>1st Trimester</a:t>
            </a:r>
            <a:endParaRPr lang="en-US" dirty="0"/>
          </a:p>
          <a:p>
            <a:pPr lvl="2">
              <a:lnSpc>
                <a:spcPct val="200000"/>
              </a:lnSpc>
            </a:pPr>
            <a:r>
              <a:rPr lang="en-US" dirty="0"/>
              <a:t>Severe vomiting, bleeding, dizziness</a:t>
            </a:r>
          </a:p>
          <a:p>
            <a:pPr lvl="0">
              <a:lnSpc>
                <a:spcPct val="200000"/>
              </a:lnSpc>
            </a:pPr>
            <a:r>
              <a:rPr lang="en-US" b="1" dirty="0"/>
              <a:t>2nd Trimester</a:t>
            </a:r>
            <a:endParaRPr lang="en-US" dirty="0"/>
          </a:p>
          <a:p>
            <a:pPr lvl="2">
              <a:lnSpc>
                <a:spcPct val="200000"/>
              </a:lnSpc>
            </a:pPr>
            <a:r>
              <a:rPr lang="en-US" dirty="0"/>
              <a:t>Swelling, decreased fetal movement, pain</a:t>
            </a:r>
          </a:p>
          <a:p>
            <a:pPr lvl="0">
              <a:lnSpc>
                <a:spcPct val="200000"/>
              </a:lnSpc>
            </a:pPr>
            <a:r>
              <a:rPr lang="en-US" b="1" dirty="0"/>
              <a:t>3rd Trimester</a:t>
            </a:r>
            <a:endParaRPr lang="en-US" dirty="0"/>
          </a:p>
          <a:p>
            <a:pPr lvl="2">
              <a:lnSpc>
                <a:spcPct val="200000"/>
              </a:lnSpc>
            </a:pPr>
            <a:r>
              <a:rPr lang="en-US" dirty="0"/>
              <a:t>Visual disturbances, preeclampsia signs, sudden weight gain</a:t>
            </a:r>
          </a:p>
          <a:p>
            <a:endParaRPr lang="en-US" dirty="0"/>
          </a:p>
        </p:txBody>
      </p:sp>
    </p:spTree>
    <p:extLst>
      <p:ext uri="{BB962C8B-B14F-4D97-AF65-F5344CB8AC3E}">
        <p14:creationId xmlns:p14="http://schemas.microsoft.com/office/powerpoint/2010/main" val="1627418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946778"/>
            <a:ext cx="8911687" cy="1280890"/>
          </a:xfrm>
        </p:spPr>
        <p:txBody>
          <a:bodyPr>
            <a:normAutofit/>
          </a:bodyPr>
          <a:lstStyle/>
          <a:p>
            <a:r>
              <a:rPr lang="en-US" sz="2400" b="1" dirty="0">
                <a:solidFill>
                  <a:srgbClr val="C00000"/>
                </a:solidFill>
              </a:rPr>
              <a:t>Danger Signs During Labor &amp; Delivery</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Prolonged labor (&gt;12 </a:t>
            </a:r>
            <a:r>
              <a:rPr lang="en-US" dirty="0" err="1"/>
              <a:t>hrs</a:t>
            </a:r>
            <a:r>
              <a:rPr lang="en-US" dirty="0"/>
              <a:t>), fetal distress</a:t>
            </a:r>
          </a:p>
          <a:p>
            <a:pPr lvl="0">
              <a:lnSpc>
                <a:spcPct val="200000"/>
              </a:lnSpc>
            </a:pPr>
            <a:r>
              <a:rPr lang="en-US" dirty="0"/>
              <a:t>Obstructed labor signs (malposition, cord prolapse)</a:t>
            </a:r>
          </a:p>
          <a:p>
            <a:pPr lvl="0">
              <a:lnSpc>
                <a:spcPct val="200000"/>
              </a:lnSpc>
            </a:pPr>
            <a:r>
              <a:rPr lang="en-US" dirty="0"/>
              <a:t>Excessive bleeding</a:t>
            </a:r>
          </a:p>
          <a:p>
            <a:pPr lvl="0">
              <a:lnSpc>
                <a:spcPct val="200000"/>
              </a:lnSpc>
            </a:pPr>
            <a:r>
              <a:rPr lang="en-US" dirty="0"/>
              <a:t>Signs of sepsis (fever, chills)</a:t>
            </a:r>
          </a:p>
          <a:p>
            <a:pPr>
              <a:lnSpc>
                <a:spcPct val="200000"/>
              </a:lnSpc>
            </a:pPr>
            <a:endParaRPr lang="en-US" dirty="0"/>
          </a:p>
        </p:txBody>
      </p:sp>
    </p:spTree>
    <p:extLst>
      <p:ext uri="{BB962C8B-B14F-4D97-AF65-F5344CB8AC3E}">
        <p14:creationId xmlns:p14="http://schemas.microsoft.com/office/powerpoint/2010/main" val="2487104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53500"/>
            <a:ext cx="8911687" cy="1280890"/>
          </a:xfrm>
        </p:spPr>
        <p:txBody>
          <a:bodyPr>
            <a:normAutofit/>
          </a:bodyPr>
          <a:lstStyle/>
          <a:p>
            <a:r>
              <a:rPr lang="en-US" sz="2400" b="1" dirty="0">
                <a:solidFill>
                  <a:srgbClr val="C00000"/>
                </a:solidFill>
              </a:rPr>
              <a:t>Postnatal Maternal Complications</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Bleeding &gt; 500 ml</a:t>
            </a:r>
          </a:p>
          <a:p>
            <a:pPr lvl="0">
              <a:lnSpc>
                <a:spcPct val="200000"/>
              </a:lnSpc>
            </a:pPr>
            <a:r>
              <a:rPr lang="en-US" dirty="0"/>
              <a:t>Infection signs (fever, wound issues)</a:t>
            </a:r>
          </a:p>
          <a:p>
            <a:pPr lvl="0">
              <a:lnSpc>
                <a:spcPct val="200000"/>
              </a:lnSpc>
            </a:pPr>
            <a:r>
              <a:rPr lang="en-US" dirty="0"/>
              <a:t>DVT signs (leg pain/swelling)</a:t>
            </a:r>
          </a:p>
          <a:p>
            <a:pPr lvl="0">
              <a:lnSpc>
                <a:spcPct val="200000"/>
              </a:lnSpc>
            </a:pPr>
            <a:r>
              <a:rPr lang="en-US" dirty="0"/>
              <a:t>Psychological concerns (depression, bonding issues)</a:t>
            </a:r>
          </a:p>
          <a:p>
            <a:pPr>
              <a:lnSpc>
                <a:spcPct val="200000"/>
              </a:lnSpc>
            </a:pPr>
            <a:endParaRPr lang="en-US" dirty="0"/>
          </a:p>
        </p:txBody>
      </p:sp>
    </p:spTree>
    <p:extLst>
      <p:ext uri="{BB962C8B-B14F-4D97-AF65-F5344CB8AC3E}">
        <p14:creationId xmlns:p14="http://schemas.microsoft.com/office/powerpoint/2010/main" val="427947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A0089-A57A-40D0-87A7-D03E362E5C8E}"/>
              </a:ext>
            </a:extLst>
          </p:cNvPr>
          <p:cNvSpPr>
            <a:spLocks noGrp="1"/>
          </p:cNvSpPr>
          <p:nvPr>
            <p:ph type="title"/>
          </p:nvPr>
        </p:nvSpPr>
        <p:spPr>
          <a:xfrm>
            <a:off x="2589212" y="1153499"/>
            <a:ext cx="8911687" cy="1280890"/>
          </a:xfrm>
        </p:spPr>
        <p:txBody>
          <a:bodyPr>
            <a:normAutofit/>
          </a:bodyPr>
          <a:lstStyle/>
          <a:p>
            <a:r>
              <a:rPr lang="en-US" sz="2400" b="1" dirty="0">
                <a:solidFill>
                  <a:srgbClr val="C00000"/>
                </a:solidFill>
              </a:rPr>
              <a:t>Newborn (0–2 Months) Danger Signs</a:t>
            </a:r>
            <a:endParaRPr lang="en-US" sz="2400" dirty="0">
              <a:solidFill>
                <a:srgbClr val="C00000"/>
              </a:solidFill>
            </a:endParaRPr>
          </a:p>
        </p:txBody>
      </p:sp>
      <p:sp>
        <p:nvSpPr>
          <p:cNvPr id="3" name="Content Placeholder 2">
            <a:extLst>
              <a:ext uri="{FF2B5EF4-FFF2-40B4-BE49-F238E27FC236}">
                <a16:creationId xmlns:a16="http://schemas.microsoft.com/office/drawing/2014/main" id="{4114A4F9-10F0-413A-B87A-F52E2100B7E9}"/>
              </a:ext>
            </a:extLst>
          </p:cNvPr>
          <p:cNvSpPr>
            <a:spLocks noGrp="1"/>
          </p:cNvSpPr>
          <p:nvPr>
            <p:ph idx="1"/>
          </p:nvPr>
        </p:nvSpPr>
        <p:spPr/>
        <p:txBody>
          <a:bodyPr/>
          <a:lstStyle/>
          <a:p>
            <a:pPr lvl="0">
              <a:lnSpc>
                <a:spcPct val="200000"/>
              </a:lnSpc>
            </a:pPr>
            <a:r>
              <a:rPr lang="en-US" dirty="0"/>
              <a:t>Fast/difficult breathing (&gt;60/min)</a:t>
            </a:r>
          </a:p>
          <a:p>
            <a:pPr lvl="0">
              <a:lnSpc>
                <a:spcPct val="200000"/>
              </a:lnSpc>
            </a:pPr>
            <a:r>
              <a:rPr lang="en-US" dirty="0"/>
              <a:t>Severe jaundice or low birth weight</a:t>
            </a:r>
          </a:p>
          <a:p>
            <a:pPr lvl="0">
              <a:lnSpc>
                <a:spcPct val="200000"/>
              </a:lnSpc>
            </a:pPr>
            <a:r>
              <a:rPr lang="en-US" dirty="0"/>
              <a:t>Sepsis signs: poor feeding, lethargy, abnormal cry</a:t>
            </a:r>
          </a:p>
          <a:p>
            <a:pPr lvl="0">
              <a:lnSpc>
                <a:spcPct val="200000"/>
              </a:lnSpc>
            </a:pPr>
            <a:r>
              <a:rPr lang="en-US" dirty="0"/>
              <a:t>Convulsions, cyanosis, temperature issues</a:t>
            </a:r>
          </a:p>
          <a:p>
            <a:pPr>
              <a:lnSpc>
                <a:spcPct val="200000"/>
              </a:lnSpc>
            </a:pPr>
            <a:endParaRPr lang="en-US" dirty="0"/>
          </a:p>
        </p:txBody>
      </p:sp>
    </p:spTree>
    <p:extLst>
      <p:ext uri="{BB962C8B-B14F-4D97-AF65-F5344CB8AC3E}">
        <p14:creationId xmlns:p14="http://schemas.microsoft.com/office/powerpoint/2010/main" val="26771684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TM02892315[[fn=Wisp]]</Template>
  <TotalTime>1164</TotalTime>
  <Words>522</Words>
  <Application>Microsoft Office PowerPoint</Application>
  <PresentationFormat>Widescreen</PresentationFormat>
  <Paragraphs>56</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Wingdings 3</vt:lpstr>
      <vt:lpstr>Wisp</vt:lpstr>
      <vt:lpstr>PowerPoint Presentation</vt:lpstr>
      <vt:lpstr>Training on RMNCH Referral Guidelines Khyber Pakhtunkhwa Department of Health</vt:lpstr>
      <vt:lpstr>Group Work </vt:lpstr>
      <vt:lpstr>Group Work Task</vt:lpstr>
      <vt:lpstr>Introduction</vt:lpstr>
      <vt:lpstr>Maternal Danger Signs – Early to Late Pregnancy</vt:lpstr>
      <vt:lpstr>Danger Signs During Labor &amp; Delivery</vt:lpstr>
      <vt:lpstr>Postnatal Maternal Complications</vt:lpstr>
      <vt:lpstr>Newborn (0–2 Months) Danger Signs</vt:lpstr>
      <vt:lpstr>Child (2 Months – 5 Years) Referral Indicators</vt:lpstr>
      <vt:lpstr>Referral Process &amp; Coordination</vt:lpstr>
      <vt:lpstr>Monitoring &amp; 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19</cp:revision>
  <dcterms:created xsi:type="dcterms:W3CDTF">2025-09-06T05:22:38Z</dcterms:created>
  <dcterms:modified xsi:type="dcterms:W3CDTF">2025-09-07T08:05:21Z</dcterms:modified>
</cp:coreProperties>
</file>